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33" autoAdjust="0"/>
  </p:normalViewPr>
  <p:slideViewPr>
    <p:cSldViewPr snapToGrid="0">
      <p:cViewPr varScale="1">
        <p:scale>
          <a:sx n="65" d="100"/>
          <a:sy n="65" d="100"/>
        </p:scale>
        <p:origin x="6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4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0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7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8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99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1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6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2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0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3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9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5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7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8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7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of the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Pre-adolescence and adolescence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860" y="751990"/>
            <a:ext cx="5892812" cy="520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Brain Development:</a:t>
            </a:r>
            <a:br>
              <a:rPr lang="en-US" dirty="0" smtClean="0"/>
            </a:br>
            <a:r>
              <a:rPr lang="en-US" dirty="0" smtClean="0"/>
              <a:t>Myelination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671" y="2050959"/>
            <a:ext cx="60691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second change is in </a:t>
            </a:r>
            <a:r>
              <a:rPr lang="en-US" sz="2000" dirty="0" smtClean="0"/>
              <a:t>myelination</a:t>
            </a:r>
            <a:r>
              <a:rPr lang="en-US" sz="2000" dirty="0"/>
              <a:t>; in </a:t>
            </a:r>
          </a:p>
          <a:p>
            <a:r>
              <a:rPr lang="en-US" sz="2000" dirty="0"/>
              <a:t>adolescence, it is not </a:t>
            </a:r>
            <a:r>
              <a:rPr lang="en-US" sz="2000" dirty="0" smtClean="0"/>
              <a:t>finished</a:t>
            </a:r>
            <a:r>
              <a:rPr lang="en-US" sz="2000" dirty="0"/>
              <a:t>. The last part of the brain to </a:t>
            </a:r>
            <a:r>
              <a:rPr lang="en-US" sz="2000" dirty="0" err="1"/>
              <a:t>myelinate</a:t>
            </a:r>
            <a:r>
              <a:rPr lang="en-US" sz="2000" dirty="0"/>
              <a:t> is </a:t>
            </a:r>
            <a:r>
              <a:rPr lang="en-US" sz="2000" dirty="0" smtClean="0"/>
              <a:t>the </a:t>
            </a:r>
            <a:r>
              <a:rPr lang="en-US" sz="2000" dirty="0"/>
              <a:t>frontal lobes. And </a:t>
            </a:r>
            <a:r>
              <a:rPr lang="en-US" sz="2000" dirty="0" smtClean="0"/>
              <a:t>myelination </a:t>
            </a:r>
            <a:r>
              <a:rPr lang="en-US" sz="2000" dirty="0"/>
              <a:t>is not </a:t>
            </a:r>
            <a:r>
              <a:rPr lang="en-US" sz="2000" dirty="0" smtClean="0"/>
              <a:t>complete </a:t>
            </a:r>
            <a:r>
              <a:rPr lang="en-US" sz="2000" dirty="0"/>
              <a:t>in the frontal lobes of the brain until </a:t>
            </a:r>
            <a:r>
              <a:rPr lang="en-US" sz="2000" dirty="0" smtClean="0"/>
              <a:t>around </a:t>
            </a:r>
            <a:r>
              <a:rPr lang="en-US" sz="2000" dirty="0"/>
              <a:t>18 to 20 or later.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Myelination on a neuron </a:t>
            </a:r>
            <a:r>
              <a:rPr lang="en-US" sz="2000" dirty="0" smtClean="0"/>
              <a:t>allows </a:t>
            </a:r>
            <a:r>
              <a:rPr lang="en-US" sz="2000" dirty="0"/>
              <a:t>it to operate more efficiently.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Brain Development:</a:t>
            </a:r>
            <a:br>
              <a:rPr lang="en-US" dirty="0" smtClean="0"/>
            </a:br>
            <a:r>
              <a:rPr lang="en-US" dirty="0" smtClean="0"/>
              <a:t>Myelination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052" y="201715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Myelination happens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parietal lobes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happens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frontal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lobes.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mean?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Teens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moving from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abstract thinking.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Teens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tend to become very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idealistic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cause-oriented.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05" y="75964"/>
            <a:ext cx="7903187" cy="697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Prefrontal Lobes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6740" y="2778404"/>
            <a:ext cx="4504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last area of the brain to develop is the prefrontal lobes </a:t>
            </a:r>
          </a:p>
        </p:txBody>
      </p:sp>
    </p:spTree>
    <p:extLst>
      <p:ext uri="{BB962C8B-B14F-4D97-AF65-F5344CB8AC3E}">
        <p14:creationId xmlns:p14="http://schemas.microsoft.com/office/powerpoint/2010/main" val="12487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05" y="75964"/>
            <a:ext cx="7903187" cy="697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Prefrontal Lobes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96" y="1096576"/>
            <a:ext cx="5729286" cy="49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05" y="75964"/>
            <a:ext cx="7903187" cy="697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Prefrontal Lobes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0321" y="2213811"/>
            <a:ext cx="7873466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6475" marR="387985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prefrontal lobes </a:t>
            </a:r>
            <a:r>
              <a:rPr lang="en-US" sz="2400" spc="-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spc="-6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responsible </a:t>
            </a:r>
            <a:r>
              <a:rPr lang="en-US" sz="2400" spc="-6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for: 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142367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142367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142367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251460" indent="81915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spc="-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and priority setting.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251460" indent="81915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251460" indent="81915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251460" indent="81915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251460" indent="81915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475" marR="205105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Adolescents have a great </a:t>
            </a:r>
            <a:r>
              <a:rPr lang="en-US" spc="-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deal </a:t>
            </a:r>
            <a:r>
              <a:rPr lang="en-US" spc="-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difficulty prioritizing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05" y="75964"/>
            <a:ext cx="7903187" cy="697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Prefrontal Lobes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5256" y="1930400"/>
            <a:ext cx="53901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prefrontal lobes are </a:t>
            </a:r>
            <a:r>
              <a:rPr lang="en-US" sz="2400" dirty="0" smtClean="0"/>
              <a:t>responsible </a:t>
            </a:r>
            <a:r>
              <a:rPr lang="en-US" sz="2400" dirty="0"/>
              <a:t>for: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• </a:t>
            </a:r>
            <a:r>
              <a:rPr lang="en-US" sz="3200" dirty="0"/>
              <a:t>Planning and organization of </a:t>
            </a:r>
            <a:r>
              <a:rPr lang="en-US" sz="3200" dirty="0" smtClean="0"/>
              <a:t>multiple </a:t>
            </a:r>
            <a:r>
              <a:rPr lang="en-US" sz="3200" dirty="0"/>
              <a:t>tasks.</a:t>
            </a:r>
            <a:r>
              <a:rPr lang="en-US" sz="2000" dirty="0"/>
              <a:t>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Adolescents </a:t>
            </a:r>
            <a:r>
              <a:rPr lang="en-US" sz="2000" dirty="0" smtClean="0"/>
              <a:t>have difficulty multitasking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8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Prefontal</a:t>
            </a:r>
            <a:r>
              <a:rPr lang="en-US" dirty="0" smtClean="0"/>
              <a:t> Lobes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8951"/>
            <a:ext cx="8596668" cy="53856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The prefrontal lobes are responsible for: 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/>
              <a:t>Impulse inhibition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/>
              <a:t>Determining </a:t>
            </a:r>
            <a:r>
              <a:rPr lang="en-US" sz="3800" dirty="0"/>
              <a:t>cause and </a:t>
            </a:r>
            <a:r>
              <a:rPr lang="en-US" sz="3800" dirty="0" smtClean="0"/>
              <a:t>effect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/>
              <a:t>Determining right from </a:t>
            </a:r>
            <a:r>
              <a:rPr lang="en-US" sz="3800" dirty="0" smtClean="0"/>
              <a:t>wrong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/>
              <a:t>Ability to make sound </a:t>
            </a:r>
            <a:r>
              <a:rPr lang="en-US" sz="3800" dirty="0" smtClean="0"/>
              <a:t>judgments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/>
              <a:t>Emotional control, the </a:t>
            </a:r>
            <a:r>
              <a:rPr lang="en-US" sz="3800" dirty="0" smtClean="0"/>
              <a:t>third </a:t>
            </a:r>
            <a:r>
              <a:rPr lang="en-US" sz="3800" dirty="0"/>
              <a:t>change in the adolescent </a:t>
            </a:r>
            <a:r>
              <a:rPr lang="en-US" sz="3800" dirty="0" smtClean="0"/>
              <a:t>brain</a:t>
            </a:r>
            <a:endParaRPr lang="en-US" sz="3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52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Pat </a:t>
            </a:r>
            <a:r>
              <a:rPr lang="en-US" b="1" dirty="0"/>
              <a:t>Wolfe</a:t>
            </a:r>
            <a:r>
              <a:rPr lang="en-US" dirty="0"/>
              <a:t>, Mind Matters, Inc., Napa, CA:</a:t>
            </a:r>
            <a:r>
              <a:rPr lang="en-US" b="1" dirty="0"/>
              <a:t> The </a:t>
            </a:r>
            <a:r>
              <a:rPr lang="en-US" b="1" dirty="0" smtClean="0"/>
              <a:t>Adolescent </a:t>
            </a:r>
            <a:r>
              <a:rPr lang="en-US" b="1" dirty="0"/>
              <a:t>Brain: A Work in Progress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Adolescent </a:t>
            </a:r>
            <a:r>
              <a:rPr lang="en-US" b="1" dirty="0"/>
              <a:t>Growth and Development </a:t>
            </a:r>
            <a:r>
              <a:rPr lang="en-US" dirty="0" smtClean="0"/>
              <a:t>Author</a:t>
            </a:r>
            <a:r>
              <a:rPr lang="en-US" dirty="0"/>
              <a:t>: Angela Huebner, Assistant Professor and </a:t>
            </a:r>
            <a:r>
              <a:rPr lang="en-US" dirty="0" smtClean="0"/>
              <a:t>Extension </a:t>
            </a:r>
            <a:r>
              <a:rPr lang="en-US" dirty="0"/>
              <a:t>Specialist, Family and Child Development, </a:t>
            </a:r>
            <a:r>
              <a:rPr lang="en-US" dirty="0" smtClean="0"/>
              <a:t>Virginia </a:t>
            </a:r>
            <a:r>
              <a:rPr lang="en-US" dirty="0"/>
              <a:t>Tech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Sam </a:t>
            </a:r>
            <a:r>
              <a:rPr lang="en-US" b="1" dirty="0"/>
              <a:t>Goldstein</a:t>
            </a:r>
            <a:r>
              <a:rPr lang="en-US" dirty="0"/>
              <a:t>, Hardwired to Learn, Learning and the </a:t>
            </a:r>
            <a:r>
              <a:rPr lang="en-US" dirty="0" smtClean="0"/>
              <a:t>Brain </a:t>
            </a:r>
            <a:r>
              <a:rPr lang="en-US" dirty="0"/>
              <a:t>Conference, 2008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Adolescence …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Adolescence is defined as the transition from </a:t>
            </a:r>
            <a:r>
              <a:rPr lang="en-US" sz="4000" dirty="0" smtClean="0"/>
              <a:t>childhood </a:t>
            </a:r>
            <a:r>
              <a:rPr lang="en-US" sz="4000" dirty="0"/>
              <a:t>to </a:t>
            </a:r>
            <a:r>
              <a:rPr lang="en-US" sz="4000" dirty="0" smtClean="0"/>
              <a:t>adulthood </a:t>
            </a:r>
            <a:r>
              <a:rPr lang="en-US" sz="4000" dirty="0"/>
              <a:t>or the </a:t>
            </a:r>
            <a:r>
              <a:rPr lang="en-US" sz="4000" dirty="0" smtClean="0"/>
              <a:t>psychological</a:t>
            </a:r>
            <a:r>
              <a:rPr lang="en-US" sz="4000" dirty="0"/>
              <a:t>, </a:t>
            </a:r>
            <a:r>
              <a:rPr lang="en-US" sz="4000" dirty="0" smtClean="0"/>
              <a:t>social </a:t>
            </a:r>
            <a:r>
              <a:rPr lang="en-US" sz="4000" dirty="0"/>
              <a:t>and emotional </a:t>
            </a:r>
            <a:r>
              <a:rPr lang="en-US" sz="4000" dirty="0" smtClean="0"/>
              <a:t>changes </a:t>
            </a:r>
            <a:r>
              <a:rPr lang="en-US" sz="4000" dirty="0"/>
              <a:t>that </a:t>
            </a:r>
            <a:r>
              <a:rPr lang="en-US" sz="4000" dirty="0" smtClean="0"/>
              <a:t>accompany puberty 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Development Overview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7325" y="1960282"/>
            <a:ext cx="5454269" cy="41941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800" dirty="0"/>
              <a:t>It now appears the brain continues to </a:t>
            </a:r>
            <a:r>
              <a:rPr lang="en-US" sz="3800" dirty="0" smtClean="0"/>
              <a:t>change </a:t>
            </a:r>
            <a:r>
              <a:rPr lang="en-US" sz="3800" dirty="0"/>
              <a:t>into the </a:t>
            </a:r>
            <a:r>
              <a:rPr lang="en-US" sz="3800" dirty="0" smtClean="0"/>
              <a:t>early </a:t>
            </a:r>
            <a:r>
              <a:rPr lang="en-US" sz="3800" dirty="0"/>
              <a:t>20's with the </a:t>
            </a:r>
          </a:p>
          <a:p>
            <a:pPr marL="0" indent="0" algn="ctr">
              <a:buNone/>
            </a:pPr>
            <a:r>
              <a:rPr lang="en-US" sz="3800" dirty="0"/>
              <a:t>frontal lobes, </a:t>
            </a:r>
            <a:r>
              <a:rPr lang="en-US" sz="3800" dirty="0" smtClean="0"/>
              <a:t>responsible </a:t>
            </a:r>
            <a:r>
              <a:rPr lang="en-US" sz="3800" dirty="0"/>
              <a:t>for reasoning and </a:t>
            </a:r>
            <a:r>
              <a:rPr lang="en-US" sz="3800" dirty="0" smtClean="0"/>
              <a:t>problem </a:t>
            </a:r>
            <a:r>
              <a:rPr lang="en-US" sz="3800" dirty="0"/>
              <a:t>solving, developing last. 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47" y="1930400"/>
            <a:ext cx="3918399" cy="3305175"/>
          </a:xfrm>
        </p:spPr>
      </p:pic>
    </p:spTree>
    <p:extLst>
      <p:ext uri="{BB962C8B-B14F-4D97-AF65-F5344CB8AC3E}">
        <p14:creationId xmlns:p14="http://schemas.microsoft.com/office/powerpoint/2010/main" val="21717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1" y="277906"/>
            <a:ext cx="8217458" cy="61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692" y="2218978"/>
            <a:ext cx="4545689" cy="4011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Synaptic Growth Spurt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5316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Between ages 7 and </a:t>
            </a:r>
            <a:r>
              <a:rPr lang="en-US" sz="2400" dirty="0"/>
              <a:t>11,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the </a:t>
            </a:r>
            <a:r>
              <a:rPr lang="en-US" sz="2400" dirty="0"/>
              <a:t>brain </a:t>
            </a:r>
            <a:r>
              <a:rPr lang="en-US" sz="2400" dirty="0" smtClean="0"/>
              <a:t>undergoes </a:t>
            </a:r>
            <a:r>
              <a:rPr lang="en-US" sz="2400" dirty="0"/>
              <a:t>a huge spurt of growth of </a:t>
            </a:r>
            <a:r>
              <a:rPr lang="en-US" sz="2400" dirty="0" smtClean="0"/>
              <a:t>connections </a:t>
            </a:r>
            <a:r>
              <a:rPr lang="en-US" sz="2400" dirty="0"/>
              <a:t>just </a:t>
            </a:r>
            <a:r>
              <a:rPr lang="en-US" sz="2400" dirty="0" smtClean="0"/>
              <a:t>like </a:t>
            </a:r>
            <a:r>
              <a:rPr lang="en-US" sz="2400" dirty="0"/>
              <a:t>they were doing </a:t>
            </a:r>
            <a:r>
              <a:rPr lang="en-US" sz="2400" dirty="0" smtClean="0"/>
              <a:t>around </a:t>
            </a:r>
            <a:r>
              <a:rPr lang="en-US" sz="2400" dirty="0"/>
              <a:t>18 months to two. </a:t>
            </a:r>
          </a:p>
          <a:p>
            <a:pPr marL="0" indent="0" algn="ctr">
              <a:buNone/>
            </a:pPr>
            <a:r>
              <a:rPr lang="en-US" sz="2400" dirty="0"/>
              <a:t>  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Most </a:t>
            </a:r>
            <a:r>
              <a:rPr lang="en-US" sz="2400" dirty="0"/>
              <a:t>of this growth </a:t>
            </a:r>
            <a:r>
              <a:rPr lang="en-US" sz="2400" dirty="0" smtClean="0"/>
              <a:t>is </a:t>
            </a:r>
            <a:r>
              <a:rPr lang="en-US" sz="2400" dirty="0"/>
              <a:t>in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the </a:t>
            </a:r>
            <a:r>
              <a:rPr lang="en-US" sz="2400" dirty="0"/>
              <a:t>temporal </a:t>
            </a:r>
            <a:r>
              <a:rPr lang="en-US" sz="2400" dirty="0" smtClean="0"/>
              <a:t>lobes </a:t>
            </a:r>
            <a:r>
              <a:rPr lang="en-US" sz="2400" dirty="0"/>
              <a:t>and in the parietal lobes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99883" y="1506165"/>
            <a:ext cx="11528611" cy="5253223"/>
          </a:xfrm>
        </p:spPr>
        <p:txBody>
          <a:bodyPr>
            <a:normAutofit/>
          </a:bodyPr>
          <a:lstStyle/>
          <a:p>
            <a:pPr marL="1781175" marR="34163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temporal lobes handle auditory </a:t>
            </a:r>
            <a:r>
              <a:rPr lang="en-US" sz="2400" spc="-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spc="-3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1175" marR="34163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spc="-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 down 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 the temporal lobes is a structure called the hippocampus, and it is responsible for </a:t>
            </a:r>
            <a:r>
              <a:rPr lang="en-US" sz="2400" spc="-1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1175" marR="114935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1175" marR="114935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1175" marR="114935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1175" marR="207645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spc="-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pc="-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hippocampus is 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growing </a:t>
            </a:r>
            <a:r>
              <a:rPr lang="en-US" sz="2400" spc="-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spc="-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rapidly </a:t>
            </a:r>
            <a:endParaRPr lang="en-US" sz="2400" spc="-3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1175" marR="207645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spc="-3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400" spc="-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ages of 7 and </a:t>
            </a:r>
            <a:r>
              <a:rPr lang="en-US" sz="2400" spc="-3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endParaRPr lang="en-US" sz="2400" spc="-3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1767119"/>
            <a:ext cx="5339790" cy="400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Synaptic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10139082" cy="27252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The first change after </a:t>
            </a:r>
            <a:r>
              <a:rPr lang="en-US" sz="2400" dirty="0" smtClean="0"/>
              <a:t>this </a:t>
            </a:r>
            <a:r>
              <a:rPr lang="en-US" sz="2400" dirty="0"/>
              <a:t>synaptic growth </a:t>
            </a:r>
          </a:p>
          <a:p>
            <a:pPr marL="0" indent="0" algn="ctr">
              <a:buNone/>
            </a:pPr>
            <a:r>
              <a:rPr lang="en-US" sz="2400" dirty="0"/>
              <a:t>spurt is a selective </a:t>
            </a:r>
            <a:r>
              <a:rPr lang="en-US" sz="2400" dirty="0" smtClean="0"/>
              <a:t>pruning </a:t>
            </a:r>
            <a:r>
              <a:rPr lang="en-US" sz="2400" dirty="0"/>
              <a:t>which takes place. </a:t>
            </a:r>
          </a:p>
          <a:p>
            <a:pPr marL="0" indent="0" algn="ctr">
              <a:buNone/>
            </a:pPr>
            <a:r>
              <a:rPr lang="en-US" sz="2400" dirty="0"/>
              <a:t>In adolescence, most </a:t>
            </a:r>
            <a:r>
              <a:rPr lang="en-US" sz="2400" dirty="0" smtClean="0"/>
              <a:t>of </a:t>
            </a:r>
            <a:r>
              <a:rPr lang="en-US" sz="2400" dirty="0"/>
              <a:t>this pruning is </a:t>
            </a:r>
            <a:r>
              <a:rPr lang="en-US" sz="2400" dirty="0" smtClean="0"/>
              <a:t>taking </a:t>
            </a:r>
            <a:r>
              <a:rPr lang="en-US" sz="2400" dirty="0"/>
              <a:t>place in the frontal lobes. 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The </a:t>
            </a:r>
            <a:r>
              <a:rPr lang="en-US" sz="2400" dirty="0"/>
              <a:t>adolescent loses </a:t>
            </a:r>
            <a:r>
              <a:rPr lang="en-US" sz="2400" dirty="0" smtClean="0"/>
              <a:t>approximately </a:t>
            </a:r>
          </a:p>
          <a:p>
            <a:pPr marL="0" indent="0" algn="ctr">
              <a:buNone/>
            </a:pPr>
            <a:r>
              <a:rPr lang="en-US" sz="2400" dirty="0" smtClean="0"/>
              <a:t>3 percent </a:t>
            </a:r>
            <a:r>
              <a:rPr lang="en-US" sz="2400" dirty="0"/>
              <a:t>of the gray matter in the frontal lobes. </a:t>
            </a:r>
          </a:p>
        </p:txBody>
      </p:sp>
    </p:spTree>
    <p:extLst>
      <p:ext uri="{BB962C8B-B14F-4D97-AF65-F5344CB8AC3E}">
        <p14:creationId xmlns:p14="http://schemas.microsoft.com/office/powerpoint/2010/main" val="32924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41" y="313765"/>
            <a:ext cx="6998261" cy="52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of Synaptic Pruning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1506070"/>
            <a:ext cx="50062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 </a:t>
            </a:r>
            <a:r>
              <a:rPr lang="en-US" sz="2000" dirty="0"/>
              <a:t>indicates grey </a:t>
            </a:r>
          </a:p>
          <a:p>
            <a:r>
              <a:rPr lang="en-US" sz="2000" dirty="0"/>
              <a:t>matter which is mainly </a:t>
            </a:r>
          </a:p>
          <a:p>
            <a:r>
              <a:rPr lang="en-US" sz="2000" dirty="0"/>
              <a:t>responsible for </a:t>
            </a:r>
          </a:p>
          <a:p>
            <a:r>
              <a:rPr lang="en-US" sz="2000" dirty="0"/>
              <a:t>information </a:t>
            </a:r>
          </a:p>
          <a:p>
            <a:r>
              <a:rPr lang="en-US" sz="2000" dirty="0"/>
              <a:t>processing (neuron bodies).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Blue </a:t>
            </a:r>
            <a:r>
              <a:rPr lang="en-US" sz="2000" dirty="0"/>
              <a:t>indicates </a:t>
            </a:r>
            <a:r>
              <a:rPr lang="en-US" sz="2000" dirty="0" smtClean="0"/>
              <a:t>myelination 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changes may parallel a pruning process that that appears to follow the principle of "use-it-or-lose- </a:t>
            </a:r>
            <a:r>
              <a:rPr lang="en-US" sz="2000" dirty="0" smtClean="0"/>
              <a:t>it</a:t>
            </a:r>
            <a:r>
              <a:rPr lang="en-US" sz="2000" dirty="0"/>
              <a:t>:" neural connections, or synapses, that get </a:t>
            </a:r>
            <a:r>
              <a:rPr lang="en-US" sz="2000" dirty="0" smtClean="0"/>
              <a:t>exercised </a:t>
            </a:r>
            <a:r>
              <a:rPr lang="en-US" sz="2000" dirty="0"/>
              <a:t>are retained, while those that don't are lost. </a:t>
            </a:r>
          </a:p>
        </p:txBody>
      </p:sp>
    </p:spTree>
    <p:extLst>
      <p:ext uri="{BB962C8B-B14F-4D97-AF65-F5344CB8AC3E}">
        <p14:creationId xmlns:p14="http://schemas.microsoft.com/office/powerpoint/2010/main" val="13864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5" y="188259"/>
            <a:ext cx="8468659" cy="63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Synaptic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1" y="1631576"/>
            <a:ext cx="3912595" cy="507402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Researcher Jay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Giedd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pruning to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Michelangelo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a block of marble. He begins to sculpt away until David emerges.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 precisely what is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going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 in the adolescent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starting around 11.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brain is pruning away,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sculpting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away excess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excess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to make a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refined, more efficient, more adult brain. </a:t>
            </a:r>
          </a:p>
        </p:txBody>
      </p:sp>
    </p:spTree>
    <p:extLst>
      <p:ext uri="{BB962C8B-B14F-4D97-AF65-F5344CB8AC3E}">
        <p14:creationId xmlns:p14="http://schemas.microsoft.com/office/powerpoint/2010/main" val="23542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339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Development of the Brain</vt:lpstr>
      <vt:lpstr>Adolescence … </vt:lpstr>
      <vt:lpstr>Brain Development Overview </vt:lpstr>
      <vt:lpstr>Neural Growth</vt:lpstr>
      <vt:lpstr>Synaptic Growth Spurt</vt:lpstr>
      <vt:lpstr>Temporal Lobes</vt:lpstr>
      <vt:lpstr>Synaptic Pruning</vt:lpstr>
      <vt:lpstr>The Results of Synaptic Pruning</vt:lpstr>
      <vt:lpstr>Synaptic Pruning</vt:lpstr>
      <vt:lpstr>Adolescent Brain Development: Myelination</vt:lpstr>
      <vt:lpstr>Adolescent Brain Development: Myelination</vt:lpstr>
      <vt:lpstr>Prefrontal Lobes</vt:lpstr>
      <vt:lpstr>Prefrontal Lobes</vt:lpstr>
      <vt:lpstr>Prefrontal Lobes</vt:lpstr>
      <vt:lpstr>Prefrontal Lobes</vt:lpstr>
      <vt:lpstr>Prefontal Lobes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Brain</dc:title>
  <dc:creator>Beth</dc:creator>
  <cp:lastModifiedBy>Lang, Bethany</cp:lastModifiedBy>
  <cp:revision>7</cp:revision>
  <dcterms:created xsi:type="dcterms:W3CDTF">2014-11-16T20:08:02Z</dcterms:created>
  <dcterms:modified xsi:type="dcterms:W3CDTF">2014-11-17T13:12:28Z</dcterms:modified>
</cp:coreProperties>
</file>